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8"/>
  </p:notesMasterIdLst>
  <p:sldIdLst>
    <p:sldId id="263" r:id="rId2"/>
    <p:sldId id="269" r:id="rId3"/>
    <p:sldId id="270" r:id="rId4"/>
    <p:sldId id="264" r:id="rId5"/>
    <p:sldId id="272" r:id="rId6"/>
    <p:sldId id="273" r:id="rId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EBD60-731A-4AF3-96A2-BD06402B336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47533-6EB3-4B2D-868A-972D6F627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88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EFA46-624B-4E7D-B4DE-718A8486C4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2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1663-4412-4667-A625-3735A0D0AD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1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>
              <a:cs typeface="Calibri" panose="020F0502020204030204" pitchFamily="34" charset="0"/>
            </a:endParaRPr>
          </a:p>
          <a:p>
            <a:pPr marL="228600" indent="-228600">
              <a:buFontTx/>
              <a:buAutoNum type="arabicPeriod"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5A8D4-935F-4D3E-B7DF-D6409F66EA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7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>
              <a:cs typeface="Calibri" panose="020F0502020204030204" pitchFamily="34" charset="0"/>
            </a:endParaRPr>
          </a:p>
          <a:p>
            <a:pPr marL="228600" indent="-228600">
              <a:buFontTx/>
              <a:buAutoNum type="arabicPeriod"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5A8D4-935F-4D3E-B7DF-D6409F66EA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>
              <a:cs typeface="Calibri" panose="020F0502020204030204" pitchFamily="34" charset="0"/>
            </a:endParaRPr>
          </a:p>
          <a:p>
            <a:pPr marL="228600" indent="-228600">
              <a:buFontTx/>
              <a:buAutoNum type="arabicPeriod"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5A8D4-935F-4D3E-B7DF-D6409F66EA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2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145338" cy="6856413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69" y="1359806"/>
            <a:ext cx="4385184" cy="1339671"/>
          </a:xfrm>
        </p:spPr>
        <p:txBody>
          <a:bodyPr bIns="468000"/>
          <a:lstStyle>
            <a:lvl1pPr algn="l">
              <a:lnSpc>
                <a:spcPts val="3169"/>
              </a:lnSpc>
              <a:defRPr sz="3006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369" y="3121472"/>
            <a:ext cx="4385184" cy="1697630"/>
          </a:xfrm>
        </p:spPr>
        <p:txBody>
          <a:bodyPr/>
          <a:lstStyle>
            <a:lvl1pPr marL="0" indent="0" algn="l">
              <a:lnSpc>
                <a:spcPts val="1950"/>
              </a:lnSpc>
              <a:buNone/>
              <a:defRPr sz="1625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366" y="5082059"/>
            <a:ext cx="4385184" cy="2433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  <a:lvl2pPr marL="0">
              <a:lnSpc>
                <a:spcPts val="1544"/>
              </a:lnSpc>
              <a:spcAft>
                <a:spcPts val="0"/>
              </a:spcAft>
              <a:defRPr sz="894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0365" y="674910"/>
            <a:ext cx="4385184" cy="194415"/>
          </a:xfrm>
        </p:spPr>
        <p:txBody>
          <a:bodyPr/>
          <a:lstStyle>
            <a:lvl1pPr marL="0" indent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  <a:defRPr sz="975" b="0" baseline="0">
                <a:solidFill>
                  <a:schemeClr val="bg1"/>
                </a:solidFill>
              </a:defRPr>
            </a:lvl1pPr>
            <a:lvl2pPr marL="0">
              <a:lnSpc>
                <a:spcPts val="1544"/>
              </a:lnSpc>
              <a:spcAft>
                <a:spcPts val="0"/>
              </a:spcAft>
              <a:defRPr sz="894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0366" y="5351171"/>
            <a:ext cx="4385184" cy="195825"/>
          </a:xfrm>
        </p:spPr>
        <p:txBody>
          <a:bodyPr/>
          <a:lstStyle>
            <a:lvl1pPr marL="0" indent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  <a:defRPr sz="894" b="0" baseline="0">
                <a:solidFill>
                  <a:schemeClr val="bg1"/>
                </a:solidFill>
              </a:defRPr>
            </a:lvl1pPr>
            <a:lvl2pPr marL="0">
              <a:lnSpc>
                <a:spcPts val="1259"/>
              </a:lnSpc>
              <a:spcAft>
                <a:spcPts val="0"/>
              </a:spcAft>
              <a:defRPr sz="894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18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46" y="1028700"/>
            <a:ext cx="1600200" cy="7518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760266" y="1028701"/>
            <a:ext cx="6765231" cy="4467225"/>
          </a:xfrm>
        </p:spPr>
        <p:txBody>
          <a:bodyPr numCol="2" spcCol="468000"/>
          <a:lstStyle>
            <a:lvl1pPr>
              <a:lnSpc>
                <a:spcPts val="1381"/>
              </a:lnSpc>
              <a:spcBef>
                <a:spcPts val="0"/>
              </a:spcBef>
              <a:spcAft>
                <a:spcPts val="488"/>
              </a:spcAft>
              <a:defRPr sz="1138" b="0" i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34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1000" y="1610361"/>
            <a:ext cx="9144000" cy="3885565"/>
          </a:xfrm>
        </p:spPr>
        <p:txBody>
          <a:bodyPr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10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: 2 Column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57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: 2 Column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1000" y="1610361"/>
            <a:ext cx="9144000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47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Blue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62650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5138250" y="0"/>
            <a:ext cx="4767750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642112"/>
            <a:ext cx="43875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1000" y="1610361"/>
            <a:ext cx="4386750" cy="3885565"/>
          </a:xfrm>
        </p:spPr>
        <p:txBody>
          <a:bodyPr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83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White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62650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5138250" y="0"/>
            <a:ext cx="4767750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642112"/>
            <a:ext cx="43875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1000" y="1610361"/>
            <a:ext cx="4386750" cy="3885565"/>
          </a:xfrm>
        </p:spPr>
        <p:txBody>
          <a:bodyPr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69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Blue)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62650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67750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249" y="642112"/>
            <a:ext cx="43875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138249" y="1610360"/>
            <a:ext cx="43875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36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White)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62650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38249" y="642112"/>
            <a:ext cx="43875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67750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138249" y="1610360"/>
            <a:ext cx="43875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8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78894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840" y="642112"/>
            <a:ext cx="676416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60840" y="1610360"/>
            <a:ext cx="676491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6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69" y="1359806"/>
            <a:ext cx="4385184" cy="1339671"/>
          </a:xfrm>
        </p:spPr>
        <p:txBody>
          <a:bodyPr bIns="468000"/>
          <a:lstStyle>
            <a:lvl1pPr algn="l">
              <a:lnSpc>
                <a:spcPts val="3169"/>
              </a:lnSpc>
              <a:defRPr sz="3006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0369" y="3121472"/>
            <a:ext cx="4385184" cy="1697630"/>
          </a:xfrm>
        </p:spPr>
        <p:txBody>
          <a:bodyPr/>
          <a:lstStyle>
            <a:lvl1pPr marL="0" indent="0" algn="l">
              <a:lnSpc>
                <a:spcPts val="1950"/>
              </a:lnSpc>
              <a:buNone/>
              <a:defRPr sz="1625" baseline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0365" y="674910"/>
            <a:ext cx="4385184" cy="194415"/>
          </a:xfrm>
        </p:spPr>
        <p:txBody>
          <a:bodyPr/>
          <a:lstStyle>
            <a:lvl1pPr marL="0" indent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  <a:defRPr sz="975" b="0" baseline="0">
                <a:solidFill>
                  <a:schemeClr val="bg1"/>
                </a:solidFill>
              </a:defRPr>
            </a:lvl1pPr>
            <a:lvl2pPr marL="0">
              <a:lnSpc>
                <a:spcPts val="1544"/>
              </a:lnSpc>
              <a:spcAft>
                <a:spcPts val="0"/>
              </a:spcAft>
              <a:defRPr sz="894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366" y="5082059"/>
            <a:ext cx="4385184" cy="2433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  <a:lvl2pPr marL="0">
              <a:lnSpc>
                <a:spcPts val="1544"/>
              </a:lnSpc>
              <a:spcAft>
                <a:spcPts val="0"/>
              </a:spcAft>
              <a:defRPr sz="894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0366" y="5351171"/>
            <a:ext cx="4385184" cy="195825"/>
          </a:xfrm>
        </p:spPr>
        <p:txBody>
          <a:bodyPr/>
          <a:lstStyle>
            <a:lvl1pPr marL="0" indent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  <a:defRPr sz="894" b="0" baseline="0">
                <a:solidFill>
                  <a:schemeClr val="bg1"/>
                </a:solidFill>
              </a:defRPr>
            </a:lvl1pPr>
            <a:lvl2pPr marL="0">
              <a:lnSpc>
                <a:spcPts val="1259"/>
              </a:lnSpc>
              <a:spcAft>
                <a:spcPts val="0"/>
              </a:spcAft>
              <a:defRPr sz="894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0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78894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840" y="642112"/>
            <a:ext cx="676416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60840" y="1610360"/>
            <a:ext cx="676491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05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: 2 Columns + Small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7527106" y="0"/>
            <a:ext cx="2378894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42112"/>
            <a:ext cx="676416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81000" y="1610361"/>
            <a:ext cx="6764161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87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: 2 Columns + Small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7527106" y="0"/>
            <a:ext cx="2378894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42112"/>
            <a:ext cx="676416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81000" y="1610361"/>
            <a:ext cx="6764161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620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+ Char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78894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840" y="642112"/>
            <a:ext cx="676416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5138813" y="1657351"/>
            <a:ext cx="4386187" cy="3838575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60840" y="1610360"/>
            <a:ext cx="2006349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999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+ Char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78894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840" y="642112"/>
            <a:ext cx="676416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5138813" y="1657351"/>
            <a:ext cx="4386187" cy="3838575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60840" y="1610360"/>
            <a:ext cx="2006349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042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1000" y="641350"/>
            <a:ext cx="9144000" cy="75565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194"/>
              <a:t>Click to edit Master title style</a:t>
            </a:r>
            <a:endParaRPr lang="en-US" sz="2194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2783445" y="1657351"/>
            <a:ext cx="6741556" cy="3838575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610361"/>
            <a:ext cx="2006349" cy="3885565"/>
          </a:xfrm>
        </p:spPr>
        <p:txBody>
          <a:bodyPr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820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381000" y="641350"/>
            <a:ext cx="9144000" cy="75565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194"/>
              <a:t>Click to edit Master title style</a:t>
            </a:r>
            <a:endParaRPr lang="en-US" sz="2194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2783445" y="1657351"/>
            <a:ext cx="6741556" cy="3838575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610361"/>
            <a:ext cx="2006349" cy="3885565"/>
          </a:xfrm>
        </p:spPr>
        <p:txBody>
          <a:bodyPr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507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+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81000" y="641350"/>
            <a:ext cx="9144000" cy="75565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194"/>
              <a:t>Click to edit Master title style</a:t>
            </a:r>
            <a:endParaRPr lang="en-US" sz="2194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2783445" y="1657351"/>
            <a:ext cx="3180278" cy="3838575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610361"/>
            <a:ext cx="2006349" cy="3885565"/>
          </a:xfrm>
        </p:spPr>
        <p:txBody>
          <a:bodyPr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6344723" y="1657351"/>
            <a:ext cx="3186455" cy="3838575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97263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+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1000" y="641350"/>
            <a:ext cx="9144000" cy="75565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194"/>
              <a:t>Click to edit Master title style</a:t>
            </a:r>
            <a:endParaRPr lang="en-US" sz="2194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2783445" y="1657351"/>
            <a:ext cx="3180278" cy="3838575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610361"/>
            <a:ext cx="2006349" cy="3885565"/>
          </a:xfrm>
        </p:spPr>
        <p:txBody>
          <a:bodyPr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6344723" y="1657351"/>
            <a:ext cx="3186455" cy="3838575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5757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Image Only (Blu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7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69" y="1359806"/>
            <a:ext cx="4385184" cy="1339671"/>
          </a:xfrm>
        </p:spPr>
        <p:txBody>
          <a:bodyPr bIns="468000"/>
          <a:lstStyle>
            <a:lvl1pPr algn="l">
              <a:lnSpc>
                <a:spcPts val="3169"/>
              </a:lnSpc>
              <a:defRPr sz="3006" b="1" i="0" cap="all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369" y="3121472"/>
            <a:ext cx="4385184" cy="1697630"/>
          </a:xfrm>
        </p:spPr>
        <p:txBody>
          <a:bodyPr/>
          <a:lstStyle>
            <a:lvl1pPr marL="0" indent="0" algn="l">
              <a:lnSpc>
                <a:spcPts val="1950"/>
              </a:lnSpc>
              <a:buNone/>
              <a:defRPr sz="1625" baseline="0">
                <a:solidFill>
                  <a:schemeClr val="tx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0365" y="674910"/>
            <a:ext cx="4385184" cy="194415"/>
          </a:xfrm>
        </p:spPr>
        <p:txBody>
          <a:bodyPr/>
          <a:lstStyle>
            <a:lvl1pPr marL="0" indent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  <a:defRPr sz="975" b="0" baseline="0">
                <a:solidFill>
                  <a:schemeClr val="tx1"/>
                </a:solidFill>
              </a:defRPr>
            </a:lvl1pPr>
            <a:lvl2pPr marL="0">
              <a:lnSpc>
                <a:spcPts val="1544"/>
              </a:lnSpc>
              <a:spcAft>
                <a:spcPts val="0"/>
              </a:spcAft>
              <a:defRPr sz="894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366" y="5082059"/>
            <a:ext cx="4385184" cy="2433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tx1"/>
                </a:solidFill>
              </a:defRPr>
            </a:lvl1pPr>
            <a:lvl2pPr marL="0">
              <a:lnSpc>
                <a:spcPts val="1544"/>
              </a:lnSpc>
              <a:spcAft>
                <a:spcPts val="0"/>
              </a:spcAft>
              <a:defRPr sz="894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0366" y="5351171"/>
            <a:ext cx="4385184" cy="195825"/>
          </a:xfrm>
        </p:spPr>
        <p:txBody>
          <a:bodyPr/>
          <a:lstStyle>
            <a:lvl1pPr marL="0" indent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  <a:defRPr sz="894" b="0" baseline="0">
                <a:solidFill>
                  <a:schemeClr val="tx1"/>
                </a:solidFill>
              </a:defRPr>
            </a:lvl1pPr>
            <a:lvl2pPr marL="0">
              <a:lnSpc>
                <a:spcPts val="1259"/>
              </a:lnSpc>
              <a:spcAft>
                <a:spcPts val="0"/>
              </a:spcAft>
              <a:defRPr sz="894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500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Image Only (Whit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415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End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PS_New Brand_Logo Animation_Blue (3840x2160px).mp4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End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PS_New Brand_Logo Animation_Black (3840x2160px).mp4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25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Blue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69" y="1359805"/>
            <a:ext cx="4385184" cy="1991320"/>
          </a:xfrm>
        </p:spPr>
        <p:txBody>
          <a:bodyPr bIns="468000"/>
          <a:lstStyle>
            <a:lvl1pPr algn="l">
              <a:lnSpc>
                <a:spcPts val="3169"/>
              </a:lnSpc>
              <a:defRPr sz="3006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5138250" y="0"/>
            <a:ext cx="4767750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138248" y="-2"/>
            <a:ext cx="2378893" cy="5961219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9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MPS Divider Slide (Black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69" y="1359805"/>
            <a:ext cx="4385184" cy="1991320"/>
          </a:xfrm>
        </p:spPr>
        <p:txBody>
          <a:bodyPr bIns="468000"/>
          <a:lstStyle>
            <a:lvl1pPr algn="l">
              <a:lnSpc>
                <a:spcPts val="3169"/>
              </a:lnSpc>
              <a:defRPr sz="3006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5138250" y="0"/>
            <a:ext cx="4767750" cy="5961220"/>
          </a:xfrm>
          <a:solidFill>
            <a:srgbClr val="A6A6A6"/>
          </a:solidFill>
        </p:spPr>
        <p:txBody>
          <a:bodyPr rtlCol="0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138248" y="-2"/>
            <a:ext cx="2378893" cy="5961219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91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69" y="1359805"/>
            <a:ext cx="4385184" cy="1991320"/>
          </a:xfrm>
        </p:spPr>
        <p:txBody>
          <a:bodyPr bIns="468000"/>
          <a:lstStyle>
            <a:lvl1pPr algn="l">
              <a:lnSpc>
                <a:spcPts val="3169"/>
              </a:lnSpc>
              <a:defRPr sz="3006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72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69" y="1359805"/>
            <a:ext cx="4385184" cy="1991320"/>
          </a:xfrm>
        </p:spPr>
        <p:txBody>
          <a:bodyPr bIns="468000"/>
          <a:lstStyle>
            <a:lvl1pPr algn="l">
              <a:lnSpc>
                <a:spcPts val="3169"/>
              </a:lnSpc>
              <a:defRPr sz="3006" b="1" i="0" cap="all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82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All 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8"/>
            <a:ext cx="2379663" cy="5962651"/>
          </a:xfrm>
          <a:prstGeom prst="rect">
            <a:avLst/>
          </a:prstGeom>
          <a:solidFill>
            <a:srgbClr val="194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46" y="1028700"/>
            <a:ext cx="1600200" cy="75185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760266" y="1028701"/>
            <a:ext cx="6765231" cy="4467225"/>
          </a:xfrm>
        </p:spPr>
        <p:txBody>
          <a:bodyPr numCol="2" spcCol="468000"/>
          <a:lstStyle>
            <a:lvl1pPr>
              <a:lnSpc>
                <a:spcPts val="1381"/>
              </a:lnSpc>
              <a:spcBef>
                <a:spcPts val="0"/>
              </a:spcBef>
              <a:spcAft>
                <a:spcPts val="488"/>
              </a:spcAft>
              <a:defRPr sz="1138" b="0" i="0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4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61063"/>
            <a:ext cx="99060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18238"/>
            <a:ext cx="114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256338"/>
            <a:ext cx="2435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46" y="1028700"/>
            <a:ext cx="1600200" cy="7518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760266" y="1028701"/>
            <a:ext cx="6765231" cy="4467225"/>
          </a:xfrm>
        </p:spPr>
        <p:txBody>
          <a:bodyPr numCol="2" spcCol="468000"/>
          <a:lstStyle>
            <a:lvl1pPr>
              <a:lnSpc>
                <a:spcPts val="1381"/>
              </a:lnSpc>
              <a:spcBef>
                <a:spcPts val="0"/>
              </a:spcBef>
              <a:spcAft>
                <a:spcPts val="488"/>
              </a:spcAft>
              <a:defRPr sz="1138" b="0" i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8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41350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09725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95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</p:sldLayoutIdLst>
  <p:txStyles>
    <p:titleStyle>
      <a:lvl1pPr algn="l" defTabSz="742950" rtl="0" eaLnBrk="0" fontAlgn="base" hangingPunct="0">
        <a:lnSpc>
          <a:spcPts val="2438"/>
        </a:lnSpc>
        <a:spcBef>
          <a:spcPct val="0"/>
        </a:spcBef>
        <a:spcAft>
          <a:spcPts val="488"/>
        </a:spcAft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742950" rtl="0" eaLnBrk="0" fontAlgn="base" hangingPunct="0">
        <a:lnSpc>
          <a:spcPts val="2438"/>
        </a:lnSpc>
        <a:spcBef>
          <a:spcPct val="0"/>
        </a:spcBef>
        <a:spcAft>
          <a:spcPts val="488"/>
        </a:spcAft>
        <a:defRPr sz="2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742950" rtl="0" eaLnBrk="0" fontAlgn="base" hangingPunct="0">
        <a:lnSpc>
          <a:spcPts val="2438"/>
        </a:lnSpc>
        <a:spcBef>
          <a:spcPct val="0"/>
        </a:spcBef>
        <a:spcAft>
          <a:spcPts val="488"/>
        </a:spcAft>
        <a:defRPr sz="2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742950" rtl="0" eaLnBrk="0" fontAlgn="base" hangingPunct="0">
        <a:lnSpc>
          <a:spcPts val="2438"/>
        </a:lnSpc>
        <a:spcBef>
          <a:spcPct val="0"/>
        </a:spcBef>
        <a:spcAft>
          <a:spcPts val="488"/>
        </a:spcAft>
        <a:defRPr sz="2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742950" rtl="0" eaLnBrk="0" fontAlgn="base" hangingPunct="0">
        <a:lnSpc>
          <a:spcPts val="2438"/>
        </a:lnSpc>
        <a:spcBef>
          <a:spcPct val="0"/>
        </a:spcBef>
        <a:spcAft>
          <a:spcPts val="488"/>
        </a:spcAft>
        <a:defRPr sz="2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742950" rtl="0" fontAlgn="base">
        <a:lnSpc>
          <a:spcPts val="2438"/>
        </a:lnSpc>
        <a:spcBef>
          <a:spcPct val="0"/>
        </a:spcBef>
        <a:spcAft>
          <a:spcPts val="488"/>
        </a:spcAft>
        <a:defRPr sz="2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742950" rtl="0" fontAlgn="base">
        <a:lnSpc>
          <a:spcPts val="2438"/>
        </a:lnSpc>
        <a:spcBef>
          <a:spcPct val="0"/>
        </a:spcBef>
        <a:spcAft>
          <a:spcPts val="488"/>
        </a:spcAft>
        <a:defRPr sz="2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742950" rtl="0" fontAlgn="base">
        <a:lnSpc>
          <a:spcPts val="2438"/>
        </a:lnSpc>
        <a:spcBef>
          <a:spcPct val="0"/>
        </a:spcBef>
        <a:spcAft>
          <a:spcPts val="488"/>
        </a:spcAft>
        <a:defRPr sz="2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742950" rtl="0" fontAlgn="base">
        <a:lnSpc>
          <a:spcPts val="2438"/>
        </a:lnSpc>
        <a:spcBef>
          <a:spcPct val="0"/>
        </a:spcBef>
        <a:spcAft>
          <a:spcPts val="488"/>
        </a:spcAft>
        <a:defRPr sz="21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indent="-146050" algn="l" defTabSz="146050" rtl="0" eaLnBrk="0" fontAlgn="base" hangingPunct="0">
        <a:lnSpc>
          <a:spcPts val="1550"/>
        </a:lnSpc>
        <a:spcBef>
          <a:spcPts val="650"/>
        </a:spcBef>
        <a:spcAft>
          <a:spcPts val="400"/>
        </a:spcAft>
        <a:buFont typeface="Arial" panose="020B0604020202020204" pitchFamily="34" charset="0"/>
        <a:defRPr sz="13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defTabSz="146050" rtl="0" eaLnBrk="0" fontAlgn="base" hangingPunct="0">
        <a:lnSpc>
          <a:spcPts val="1375"/>
        </a:lnSpc>
        <a:spcBef>
          <a:spcPct val="0"/>
        </a:spcBef>
        <a:spcAft>
          <a:spcPts val="488"/>
        </a:spcAft>
        <a:buClr>
          <a:schemeClr val="tx2"/>
        </a:buClr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algn="l" defTabSz="146050" rtl="0" eaLnBrk="0" fontAlgn="base" hangingPunct="0">
        <a:lnSpc>
          <a:spcPts val="1263"/>
        </a:lnSpc>
        <a:spcBef>
          <a:spcPct val="0"/>
        </a:spcBef>
        <a:spcAft>
          <a:spcPts val="325"/>
        </a:spcAft>
        <a:buClr>
          <a:schemeClr val="tx2"/>
        </a:buClr>
        <a:buFont typeface="System Font Regular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algn="l" defTabSz="146050" rtl="0" eaLnBrk="0" fontAlgn="base" hangingPunct="0">
        <a:lnSpc>
          <a:spcPts val="975"/>
        </a:lnSpc>
        <a:spcBef>
          <a:spcPts val="488"/>
        </a:spcBef>
        <a:spcAft>
          <a:spcPts val="200"/>
        </a:spcAft>
        <a:buFont typeface="Arial" panose="020B0604020202020204" pitchFamily="34" charset="0"/>
        <a:defRPr sz="7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algn="l" defTabSz="146050" rtl="0" eaLnBrk="0" fontAlgn="base" hangingPunct="0">
        <a:lnSpc>
          <a:spcPts val="975"/>
        </a:lnSpc>
        <a:spcBef>
          <a:spcPct val="0"/>
        </a:spcBef>
        <a:spcAft>
          <a:spcPts val="250"/>
        </a:spcAft>
        <a:buFont typeface="Arial" panose="020B0604020202020204" pitchFamily="34" charset="0"/>
        <a:defRPr sz="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6250" indent="-146250" algn="l" defTabSz="146250" rtl="0" eaLnBrk="1" latinLnBrk="0" hangingPunct="1">
        <a:lnSpc>
          <a:spcPts val="1381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138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2500" indent="-146250" algn="l" defTabSz="146250" rtl="0" eaLnBrk="1" latinLnBrk="0" hangingPunct="1">
        <a:lnSpc>
          <a:spcPts val="1259"/>
        </a:lnSpc>
        <a:spcBef>
          <a:spcPts val="0"/>
        </a:spcBef>
        <a:spcAft>
          <a:spcPts val="0"/>
        </a:spcAft>
        <a:buClr>
          <a:schemeClr val="tx2"/>
        </a:buClr>
        <a:buFont typeface="System Font Regular"/>
        <a:buChar char="-"/>
        <a:defRPr sz="9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38750" indent="-146250" algn="l" defTabSz="146250" rtl="0" eaLnBrk="1" latinLnBrk="0" hangingPunct="1">
        <a:lnSpc>
          <a:spcPts val="975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585000" indent="-146250" algn="l" defTabSz="146250" rtl="0" eaLnBrk="1" latinLnBrk="0" hangingPunct="1">
        <a:lnSpc>
          <a:spcPts val="975"/>
        </a:lnSpc>
        <a:spcBef>
          <a:spcPts val="0"/>
        </a:spcBef>
        <a:buClr>
          <a:schemeClr val="tx2"/>
        </a:buClr>
        <a:buFont typeface="System Font Regular"/>
        <a:buChar char="-"/>
        <a:defRPr sz="73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A790C1-5763-E6A7-98F4-8060E85F4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735" y="2453006"/>
            <a:ext cx="7400041" cy="616198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lang="en-US" u="sng" dirty="0" smtClean="0">
                <a:latin typeface="Arial Black"/>
              </a:rPr>
              <a:t>Right </a:t>
            </a:r>
            <a:r>
              <a:rPr lang="en-US" u="sng" dirty="0">
                <a:latin typeface="Arial Black"/>
              </a:rPr>
              <a:t>care, right </a:t>
            </a:r>
            <a:r>
              <a:rPr lang="en-US" u="sng" dirty="0" smtClean="0">
                <a:latin typeface="Arial Black"/>
              </a:rPr>
              <a:t>person</a:t>
            </a:r>
            <a:r>
              <a:rPr lang="en-US" dirty="0" smtClean="0">
                <a:latin typeface="Arial Black"/>
              </a:rPr>
              <a:t/>
            </a:r>
            <a:br>
              <a:rPr lang="en-US" dirty="0" smtClean="0">
                <a:latin typeface="Arial Black"/>
              </a:rPr>
            </a:br>
            <a:r>
              <a:rPr lang="en-GB" sz="2800" b="0" dirty="0">
                <a:solidFill>
                  <a:srgbClr val="FFFFFF"/>
                </a:solidFill>
              </a:rPr>
              <a:t>Briefing Pack</a:t>
            </a:r>
            <a:r>
              <a:rPr lang="en-US" sz="3200" b="0" cap="none" dirty="0">
                <a:solidFill>
                  <a:srgbClr val="FFFFFF"/>
                </a:solidFill>
              </a:rPr>
              <a:t/>
            </a:r>
            <a:br>
              <a:rPr lang="en-US" sz="3200" b="0" cap="none" dirty="0">
                <a:solidFill>
                  <a:srgbClr val="FFFFFF"/>
                </a:solidFill>
              </a:rPr>
            </a:br>
            <a:r>
              <a:rPr lang="en-US" dirty="0" smtClean="0">
                <a:latin typeface="Arial Black"/>
              </a:rPr>
              <a:t> </a:t>
            </a:r>
            <a:br>
              <a:rPr lang="en-US" dirty="0" smtClean="0">
                <a:latin typeface="Arial Black"/>
              </a:rPr>
            </a:br>
            <a:r>
              <a:rPr lang="en-US" dirty="0">
                <a:latin typeface="Arial Black"/>
              </a:rPr>
              <a:t/>
            </a:r>
            <a:br>
              <a:rPr lang="en-US" dirty="0">
                <a:latin typeface="Arial Black"/>
              </a:rPr>
            </a:br>
            <a:r>
              <a:rPr lang="en-US" dirty="0" smtClean="0">
                <a:latin typeface="Arial Black"/>
              </a:rPr>
              <a:t/>
            </a:r>
            <a:br>
              <a:rPr lang="en-US" dirty="0" smtClean="0">
                <a:latin typeface="Arial Black"/>
              </a:rPr>
            </a:br>
            <a:r>
              <a:rPr lang="en-US" dirty="0">
                <a:latin typeface="Arial Black"/>
              </a:rPr>
              <a:t/>
            </a:r>
            <a:br>
              <a:rPr lang="en-US" dirty="0">
                <a:latin typeface="Arial Black"/>
              </a:rPr>
            </a:br>
            <a:r>
              <a:rPr lang="en-US" dirty="0" smtClean="0">
                <a:latin typeface="Arial Black"/>
              </a:rPr>
              <a:t/>
            </a:r>
            <a:br>
              <a:rPr lang="en-US" dirty="0" smtClean="0">
                <a:latin typeface="Arial Black"/>
              </a:rPr>
            </a:br>
            <a:r>
              <a:rPr lang="en-US" sz="1200" dirty="0" smtClean="0">
                <a:latin typeface="Arial Black"/>
              </a:rPr>
              <a:t>March 2024</a:t>
            </a:r>
            <a:endParaRPr lang="en-US" sz="1200" dirty="0">
              <a:latin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573" y="352604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A partnership approach </a:t>
            </a:r>
            <a:br>
              <a:rPr lang="en-GB" b="1" dirty="0">
                <a:solidFill>
                  <a:prstClr val="white"/>
                </a:solidFill>
              </a:rPr>
            </a:br>
            <a:r>
              <a:rPr lang="en-GB" b="1" dirty="0">
                <a:solidFill>
                  <a:prstClr val="white"/>
                </a:solidFill>
              </a:rPr>
              <a:t>to ensure the right response </a:t>
            </a:r>
            <a:br>
              <a:rPr lang="en-GB" b="1" dirty="0">
                <a:solidFill>
                  <a:prstClr val="white"/>
                </a:solidFill>
              </a:rPr>
            </a:br>
            <a:r>
              <a:rPr lang="en-GB" b="1" dirty="0">
                <a:solidFill>
                  <a:prstClr val="white"/>
                </a:solidFill>
              </a:rPr>
              <a:t>by the right professional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7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AB7986DA-F305-D0E5-1F1E-102E505E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488"/>
            <a:ext cx="9906000" cy="1821793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4FE87FA-1828-C4CD-9992-8AFE321B8586}"/>
              </a:ext>
            </a:extLst>
          </p:cNvPr>
          <p:cNvCxnSpPr>
            <a:cxnSpLocks/>
          </p:cNvCxnSpPr>
          <p:nvPr/>
        </p:nvCxnSpPr>
        <p:spPr>
          <a:xfrm>
            <a:off x="1553576" y="4470656"/>
            <a:ext cx="1979757" cy="375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4E6C0B5-F9EB-5BCE-E7E7-BDE50AFF1F48}"/>
              </a:ext>
            </a:extLst>
          </p:cNvPr>
          <p:cNvSpPr txBox="1"/>
          <p:nvPr/>
        </p:nvSpPr>
        <p:spPr>
          <a:xfrm>
            <a:off x="119244" y="740406"/>
            <a:ext cx="947803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625" dirty="0">
                <a:solidFill>
                  <a:srgbClr val="000000"/>
                </a:solidFill>
                <a:latin typeface="Arial Black" panose="020B0A04020102020204" pitchFamily="34" charset="0"/>
              </a:rPr>
              <a:t>WHAT IS RIGHT CARE, RIGHT PERSON?</a:t>
            </a:r>
            <a:endParaRPr lang="en-US" sz="1300" spc="-81" dirty="0">
              <a:solidFill>
                <a:srgbClr val="0033A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2D49EF-4B99-3CF1-07CF-BC8795514A0B}"/>
              </a:ext>
            </a:extLst>
          </p:cNvPr>
          <p:cNvCxnSpPr>
            <a:cxnSpLocks/>
          </p:cNvCxnSpPr>
          <p:nvPr/>
        </p:nvCxnSpPr>
        <p:spPr>
          <a:xfrm>
            <a:off x="747271" y="4466020"/>
            <a:ext cx="923922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81DA0A7-595C-34D7-0CC0-3CFF1E9FB279}"/>
              </a:ext>
            </a:extLst>
          </p:cNvPr>
          <p:cNvSpPr/>
          <p:nvPr/>
        </p:nvSpPr>
        <p:spPr>
          <a:xfrm>
            <a:off x="475927" y="4213143"/>
            <a:ext cx="261671" cy="439262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FFFFFF"/>
              </a:solidFill>
              <a:latin typeface="Graphik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3E31A9-DD2B-5041-AFAA-E9A06975EBFF}"/>
              </a:ext>
            </a:extLst>
          </p:cNvPr>
          <p:cNvSpPr/>
          <p:nvPr/>
        </p:nvSpPr>
        <p:spPr>
          <a:xfrm>
            <a:off x="549291" y="4307736"/>
            <a:ext cx="292533" cy="292533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29250" tIns="58500" rIns="29250" bIns="29250" rtlCol="0" anchor="ctr"/>
          <a:lstStyle/>
          <a:p>
            <a:pPr marL="0" lvl="1" algn="ctr" defTabSz="742950">
              <a:lnSpc>
                <a:spcPct val="80000"/>
              </a:lnSpc>
              <a:defRPr/>
            </a:pPr>
            <a:endParaRPr lang="it-IT" sz="1625" kern="0">
              <a:solidFill>
                <a:srgbClr val="FFFFFF"/>
              </a:solidFill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876CC3A-7EE1-3465-5F41-4BFC57A17069}"/>
              </a:ext>
            </a:extLst>
          </p:cNvPr>
          <p:cNvSpPr/>
          <p:nvPr/>
        </p:nvSpPr>
        <p:spPr>
          <a:xfrm>
            <a:off x="468188" y="4213143"/>
            <a:ext cx="439262" cy="439262"/>
          </a:xfrm>
          <a:prstGeom prst="arc">
            <a:avLst>
              <a:gd name="adj1" fmla="val 10277621"/>
              <a:gd name="adj2" fmla="val 16223639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000000"/>
              </a:solidFill>
              <a:latin typeface="Graphik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19C723D-A0D1-7A3F-5732-C02BAC738FB1}"/>
              </a:ext>
            </a:extLst>
          </p:cNvPr>
          <p:cNvSpPr/>
          <p:nvPr/>
        </p:nvSpPr>
        <p:spPr>
          <a:xfrm flipV="1">
            <a:off x="1530615" y="4334306"/>
            <a:ext cx="365897" cy="439262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FFFFFF"/>
              </a:solidFill>
              <a:latin typeface="Graphik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2160C18-F50D-A6F9-9686-8FF5902EAA7C}"/>
              </a:ext>
            </a:extLst>
          </p:cNvPr>
          <p:cNvSpPr/>
          <p:nvPr/>
        </p:nvSpPr>
        <p:spPr>
          <a:xfrm rot="10800000" flipV="1">
            <a:off x="1620917" y="4307736"/>
            <a:ext cx="292533" cy="292533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29250" tIns="58500" rIns="29250" bIns="29250" rtlCol="0" anchor="ctr"/>
          <a:lstStyle/>
          <a:p>
            <a:pPr marL="0" lvl="1" algn="ctr" defTabSz="742950">
              <a:lnSpc>
                <a:spcPct val="80000"/>
              </a:lnSpc>
              <a:defRPr/>
            </a:pPr>
            <a:endParaRPr lang="it-IT" sz="1625" kern="0">
              <a:solidFill>
                <a:srgbClr val="FFFFFF"/>
              </a:solidFill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AEF97562-33D2-46BE-8BF0-E2E5476F168A}"/>
              </a:ext>
            </a:extLst>
          </p:cNvPr>
          <p:cNvSpPr/>
          <p:nvPr/>
        </p:nvSpPr>
        <p:spPr>
          <a:xfrm flipV="1">
            <a:off x="1540476" y="4263940"/>
            <a:ext cx="439262" cy="439262"/>
          </a:xfrm>
          <a:prstGeom prst="arc">
            <a:avLst>
              <a:gd name="adj1" fmla="val 10418064"/>
              <a:gd name="adj2" fmla="val 15958219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000000"/>
              </a:solidFill>
              <a:latin typeface="Graphik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FABB871-D167-C6E6-241A-23CB30C3A253}"/>
              </a:ext>
            </a:extLst>
          </p:cNvPr>
          <p:cNvCxnSpPr>
            <a:cxnSpLocks/>
          </p:cNvCxnSpPr>
          <p:nvPr/>
        </p:nvCxnSpPr>
        <p:spPr>
          <a:xfrm>
            <a:off x="1739981" y="4703202"/>
            <a:ext cx="1704" cy="260447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5D6FAF-5A4A-4852-525D-53E204E03977}"/>
              </a:ext>
            </a:extLst>
          </p:cNvPr>
          <p:cNvCxnSpPr>
            <a:cxnSpLocks/>
            <a:stCxn id="56" idx="0"/>
          </p:cNvCxnSpPr>
          <p:nvPr/>
        </p:nvCxnSpPr>
        <p:spPr>
          <a:xfrm>
            <a:off x="670345" y="3463383"/>
            <a:ext cx="14999" cy="75762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4DC0C758-C987-E607-7CA0-83C3A75706EC}"/>
              </a:ext>
            </a:extLst>
          </p:cNvPr>
          <p:cNvSpPr/>
          <p:nvPr/>
        </p:nvSpPr>
        <p:spPr>
          <a:xfrm rot="10800000" flipV="1">
            <a:off x="339107" y="3463382"/>
            <a:ext cx="662477" cy="6624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D917F1F-FE65-4C70-286A-8B913026E236}"/>
              </a:ext>
            </a:extLst>
          </p:cNvPr>
          <p:cNvSpPr/>
          <p:nvPr/>
        </p:nvSpPr>
        <p:spPr>
          <a:xfrm rot="10800000" flipV="1">
            <a:off x="1418531" y="4789725"/>
            <a:ext cx="662477" cy="6624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2023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9CCB7C3-290F-89A8-32B5-626D16B91D02}"/>
              </a:ext>
            </a:extLst>
          </p:cNvPr>
          <p:cNvSpPr/>
          <p:nvPr/>
        </p:nvSpPr>
        <p:spPr>
          <a:xfrm>
            <a:off x="3160678" y="4213143"/>
            <a:ext cx="261671" cy="439262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FFFFFF"/>
              </a:solidFill>
              <a:latin typeface="Graphik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B50273DB-8B4E-9CBD-2E15-02CF3ADC008E}"/>
              </a:ext>
            </a:extLst>
          </p:cNvPr>
          <p:cNvSpPr/>
          <p:nvPr/>
        </p:nvSpPr>
        <p:spPr>
          <a:xfrm>
            <a:off x="3152938" y="4213143"/>
            <a:ext cx="439262" cy="439262"/>
          </a:xfrm>
          <a:prstGeom prst="arc">
            <a:avLst>
              <a:gd name="adj1" fmla="val 10277621"/>
              <a:gd name="adj2" fmla="val 16314081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000000"/>
              </a:solidFill>
              <a:latin typeface="Graphik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F485D6E-C36B-5E57-B108-B7BF01FD946F}"/>
              </a:ext>
            </a:extLst>
          </p:cNvPr>
          <p:cNvCxnSpPr>
            <a:cxnSpLocks/>
            <a:stCxn id="64" idx="0"/>
          </p:cNvCxnSpPr>
          <p:nvPr/>
        </p:nvCxnSpPr>
        <p:spPr>
          <a:xfrm>
            <a:off x="3355096" y="3463383"/>
            <a:ext cx="24761" cy="75762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3CCC611A-3BAE-3073-1CAE-F8F65A873521}"/>
              </a:ext>
            </a:extLst>
          </p:cNvPr>
          <p:cNvSpPr/>
          <p:nvPr/>
        </p:nvSpPr>
        <p:spPr>
          <a:xfrm rot="10800000" flipV="1">
            <a:off x="3023857" y="3463382"/>
            <a:ext cx="662477" cy="6624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CDC443D-80D3-B26B-7B16-B20F97FCCF00}"/>
              </a:ext>
            </a:extLst>
          </p:cNvPr>
          <p:cNvSpPr txBox="1"/>
          <p:nvPr/>
        </p:nvSpPr>
        <p:spPr>
          <a:xfrm>
            <a:off x="1018613" y="3430835"/>
            <a:ext cx="1979757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RCRP introduced and piloted by </a:t>
            </a:r>
            <a:r>
              <a:rPr lang="en-US" sz="113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Humberside</a:t>
            </a:r>
            <a:r>
              <a:rPr lang="en-US" sz="113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2020 in a phased approach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72F7DBA-1A27-4B12-D598-B000E6B9CFAA}"/>
              </a:ext>
            </a:extLst>
          </p:cNvPr>
          <p:cNvSpPr txBox="1"/>
          <p:nvPr/>
        </p:nvSpPr>
        <p:spPr>
          <a:xfrm>
            <a:off x="2107029" y="4727885"/>
            <a:ext cx="231801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from Home Secretary </a:t>
            </a:r>
            <a:r>
              <a:rPr lang="en-US" sz="113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announcing the intention for a </a:t>
            </a:r>
            <a:r>
              <a:rPr lang="en-US" sz="113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Partnership agreement to implement RCRP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04AB6B-D9E9-4381-40C5-869574DBF046}"/>
              </a:ext>
            </a:extLst>
          </p:cNvPr>
          <p:cNvSpPr txBox="1"/>
          <p:nvPr/>
        </p:nvSpPr>
        <p:spPr>
          <a:xfrm>
            <a:off x="3707806" y="3430836"/>
            <a:ext cx="2409378" cy="9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Commissioner </a:t>
            </a:r>
            <a:r>
              <a:rPr lang="en-US" sz="113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confirms to London’s Health &amp; Social Care providers that the </a:t>
            </a:r>
            <a:r>
              <a:rPr lang="en-US" sz="113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will introduce RCRP by Autumn 2023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DF282AB-834E-685E-05B3-42264171DFB3}"/>
              </a:ext>
            </a:extLst>
          </p:cNvPr>
          <p:cNvCxnSpPr>
            <a:cxnSpLocks/>
          </p:cNvCxnSpPr>
          <p:nvPr/>
        </p:nvCxnSpPr>
        <p:spPr>
          <a:xfrm>
            <a:off x="3504050" y="4462504"/>
            <a:ext cx="1382252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B20AE68-7D33-CFBF-1C81-63CA60CC54BD}"/>
              </a:ext>
            </a:extLst>
          </p:cNvPr>
          <p:cNvSpPr/>
          <p:nvPr/>
        </p:nvSpPr>
        <p:spPr>
          <a:xfrm flipV="1">
            <a:off x="4639108" y="4322929"/>
            <a:ext cx="365897" cy="439262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FFFFFF"/>
              </a:solidFill>
              <a:latin typeface="Graphik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2AC4BC8-33F2-B508-8106-131089968C7E}"/>
              </a:ext>
            </a:extLst>
          </p:cNvPr>
          <p:cNvSpPr/>
          <p:nvPr/>
        </p:nvSpPr>
        <p:spPr>
          <a:xfrm flipV="1">
            <a:off x="4648970" y="4252563"/>
            <a:ext cx="439262" cy="439262"/>
          </a:xfrm>
          <a:prstGeom prst="arc">
            <a:avLst>
              <a:gd name="adj1" fmla="val 10518841"/>
              <a:gd name="adj2" fmla="val 15958219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000000"/>
              </a:solidFill>
              <a:latin typeface="Graphik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129EB-1CBF-D77E-162A-E64A6385F87E}"/>
              </a:ext>
            </a:extLst>
          </p:cNvPr>
          <p:cNvCxnSpPr>
            <a:cxnSpLocks/>
          </p:cNvCxnSpPr>
          <p:nvPr/>
        </p:nvCxnSpPr>
        <p:spPr>
          <a:xfrm>
            <a:off x="4848475" y="4691825"/>
            <a:ext cx="1704" cy="260447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53D6A42-660F-497B-5135-E12053CC8DCE}"/>
              </a:ext>
            </a:extLst>
          </p:cNvPr>
          <p:cNvSpPr/>
          <p:nvPr/>
        </p:nvSpPr>
        <p:spPr>
          <a:xfrm rot="10800000" flipV="1">
            <a:off x="4527025" y="4789725"/>
            <a:ext cx="662477" cy="6624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742950">
              <a:defRPr/>
            </a:pPr>
            <a:r>
              <a:rPr lang="en-US" sz="1463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476A8-176B-F0CF-8A06-22AE7AF5527D}"/>
              </a:ext>
            </a:extLst>
          </p:cNvPr>
          <p:cNvSpPr txBox="1"/>
          <p:nvPr/>
        </p:nvSpPr>
        <p:spPr>
          <a:xfrm>
            <a:off x="5202640" y="4727885"/>
            <a:ext cx="2545944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RCRP National Partnership Agreement </a:t>
            </a:r>
            <a:r>
              <a:rPr lang="en-US" sz="113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Home Office, NPCC, APCC, CoP, NHS, and Dept. for Health &amp; Social Care</a:t>
            </a:r>
            <a:endParaRPr lang="en-US" sz="1138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8A1F4A3-FA9B-C9F0-BB8F-FB5D058019FF}"/>
              </a:ext>
            </a:extLst>
          </p:cNvPr>
          <p:cNvSpPr/>
          <p:nvPr/>
        </p:nvSpPr>
        <p:spPr>
          <a:xfrm>
            <a:off x="3234041" y="4307736"/>
            <a:ext cx="292533" cy="292533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29250" tIns="58500" rIns="29250" bIns="29250" rtlCol="0" anchor="ctr"/>
          <a:lstStyle/>
          <a:p>
            <a:pPr marL="0" lvl="1" algn="ctr" defTabSz="742950">
              <a:lnSpc>
                <a:spcPct val="80000"/>
              </a:lnSpc>
              <a:defRPr/>
            </a:pPr>
            <a:endParaRPr lang="it-IT" sz="1625" kern="0">
              <a:solidFill>
                <a:srgbClr val="FFFFFF"/>
              </a:solidFill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0EA9B6-ABBE-D182-4187-F7EF477960D4}"/>
              </a:ext>
            </a:extLst>
          </p:cNvPr>
          <p:cNvSpPr/>
          <p:nvPr/>
        </p:nvSpPr>
        <p:spPr>
          <a:xfrm>
            <a:off x="6437055" y="4217898"/>
            <a:ext cx="261671" cy="439262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FFFFFF"/>
              </a:solidFill>
              <a:latin typeface="Graphik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E9C4973-0A4B-5628-0F97-896597D67EAD}"/>
              </a:ext>
            </a:extLst>
          </p:cNvPr>
          <p:cNvSpPr/>
          <p:nvPr/>
        </p:nvSpPr>
        <p:spPr>
          <a:xfrm>
            <a:off x="6429316" y="4217898"/>
            <a:ext cx="439262" cy="439262"/>
          </a:xfrm>
          <a:prstGeom prst="arc">
            <a:avLst>
              <a:gd name="adj1" fmla="val 10277621"/>
              <a:gd name="adj2" fmla="val 16314081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000000"/>
              </a:solidFill>
              <a:latin typeface="Graphik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3023AE-C8EB-A538-AFC8-AEEE82FC97E5}"/>
              </a:ext>
            </a:extLst>
          </p:cNvPr>
          <p:cNvCxnSpPr>
            <a:cxnSpLocks/>
          </p:cNvCxnSpPr>
          <p:nvPr/>
        </p:nvCxnSpPr>
        <p:spPr>
          <a:xfrm>
            <a:off x="6646950" y="3469186"/>
            <a:ext cx="0" cy="74976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72E359B-5D5B-A685-C096-3AC3E2476140}"/>
              </a:ext>
            </a:extLst>
          </p:cNvPr>
          <p:cNvSpPr/>
          <p:nvPr/>
        </p:nvSpPr>
        <p:spPr>
          <a:xfrm rot="10800000" flipV="1">
            <a:off x="6300235" y="3463382"/>
            <a:ext cx="662477" cy="6624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4F0A20-7FAE-C49E-2949-30AEA4483F0F}"/>
              </a:ext>
            </a:extLst>
          </p:cNvPr>
          <p:cNvSpPr txBox="1"/>
          <p:nvPr/>
        </p:nvSpPr>
        <p:spPr>
          <a:xfrm>
            <a:off x="7000736" y="3430835"/>
            <a:ext cx="2234917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RCRP policy written, </a:t>
            </a:r>
            <a:r>
              <a:rPr lang="en-US" sz="113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advice received and formally signed off by MPS Management Board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B531FB-5134-004F-35B4-F26D0CF1BC76}"/>
              </a:ext>
            </a:extLst>
          </p:cNvPr>
          <p:cNvCxnSpPr>
            <a:cxnSpLocks/>
          </p:cNvCxnSpPr>
          <p:nvPr/>
        </p:nvCxnSpPr>
        <p:spPr>
          <a:xfrm>
            <a:off x="4745025" y="4469384"/>
            <a:ext cx="1682280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7364BCB-F2EC-3381-8A76-A77E9045B3B5}"/>
              </a:ext>
            </a:extLst>
          </p:cNvPr>
          <p:cNvSpPr/>
          <p:nvPr/>
        </p:nvSpPr>
        <p:spPr>
          <a:xfrm rot="10800000" flipV="1">
            <a:off x="4729410" y="4307736"/>
            <a:ext cx="292533" cy="292533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29250" tIns="58500" rIns="29250" bIns="29250" rtlCol="0" anchor="ctr"/>
          <a:lstStyle/>
          <a:p>
            <a:pPr marL="0" lvl="1" algn="ctr" defTabSz="742950">
              <a:lnSpc>
                <a:spcPct val="80000"/>
              </a:lnSpc>
              <a:defRPr/>
            </a:pPr>
            <a:endParaRPr lang="it-IT" sz="1625" kern="0">
              <a:solidFill>
                <a:srgbClr val="FFFFFF"/>
              </a:solidFill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F3147E-234C-22B8-4BE6-A4CEA2FF4EF4}"/>
              </a:ext>
            </a:extLst>
          </p:cNvPr>
          <p:cNvSpPr txBox="1"/>
          <p:nvPr/>
        </p:nvSpPr>
        <p:spPr>
          <a:xfrm>
            <a:off x="4342636" y="1389891"/>
            <a:ext cx="4449919" cy="169277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pPr defTabSz="742950">
              <a:defRPr/>
            </a:pP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RCRP is an operational model that provides guidance on the way the </a:t>
            </a:r>
            <a:r>
              <a:rPr lang="en-GB" sz="13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"/>
              </a:rPr>
              <a:t>MPS responds to health related calls.</a:t>
            </a:r>
          </a:p>
          <a:p>
            <a:pPr defTabSz="742950">
              <a:defRPr/>
            </a:pPr>
            <a:endParaRPr lang="en-GB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742950">
              <a:defRPr/>
            </a:pP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RCRP is aimed at making sure the </a:t>
            </a:r>
            <a:r>
              <a:rPr lang="en-GB" sz="13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"/>
              </a:rPr>
              <a:t>right agency deals with health-related calls</a:t>
            </a:r>
            <a:r>
              <a:rPr lang="en-GB" sz="13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"/>
              </a:rPr>
              <a:t>, instead of the police being the default first responder 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where there is a concern about a person’s physical or mental health.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582A86D7-F891-C3D8-6BA3-50954AA09D41}"/>
              </a:ext>
            </a:extLst>
          </p:cNvPr>
          <p:cNvSpPr txBox="1">
            <a:spLocks/>
          </p:cNvSpPr>
          <p:nvPr/>
        </p:nvSpPr>
        <p:spPr>
          <a:xfrm rot="10800000">
            <a:off x="8468609" y="1867716"/>
            <a:ext cx="1284160" cy="981378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105707" bIns="0" rtlCol="0" anchor="t" anchorCtr="0">
            <a:noAutofit/>
          </a:bodyPr>
          <a:lstStyle>
            <a:lvl1pPr algn="l" defTabSz="173463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0" i="0" kern="1200" cap="all" spc="-133" baseline="0">
                <a:solidFill>
                  <a:schemeClr val="accent2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defTabSz="1409390">
              <a:defRPr/>
            </a:pPr>
            <a:r>
              <a:rPr lang="en-US" sz="13488" kern="0" cap="none" spc="0" dirty="0">
                <a:ln w="0"/>
                <a:solidFill>
                  <a:srgbClr val="FFFFFF">
                    <a:lumMod val="95000"/>
                  </a:srgbClr>
                </a:solidFill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D9C167-B8AC-5874-7820-A2A7B62D3F88}"/>
              </a:ext>
            </a:extLst>
          </p:cNvPr>
          <p:cNvSpPr/>
          <p:nvPr/>
        </p:nvSpPr>
        <p:spPr>
          <a:xfrm rot="5400000">
            <a:off x="1023140" y="1978245"/>
            <a:ext cx="199934" cy="2251810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742950">
              <a:defRPr/>
            </a:pPr>
            <a:r>
              <a:rPr lang="en-US" sz="1300" dirty="0">
                <a:solidFill>
                  <a:srgbClr val="FFFFFF"/>
                </a:solidFill>
                <a:latin typeface="Arial Black" panose="020B0A04020102020204" pitchFamily="34" charset="0"/>
              </a:rPr>
              <a:t>RCRP CONTEXT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4D7D48E6-D5CB-D623-B111-44CF62A64F18}"/>
              </a:ext>
            </a:extLst>
          </p:cNvPr>
          <p:cNvSpPr txBox="1">
            <a:spLocks/>
          </p:cNvSpPr>
          <p:nvPr/>
        </p:nvSpPr>
        <p:spPr>
          <a:xfrm>
            <a:off x="3376302" y="1400468"/>
            <a:ext cx="1284160" cy="981378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105707" bIns="0" rtlCol="0" anchor="t" anchorCtr="0">
            <a:noAutofit/>
          </a:bodyPr>
          <a:lstStyle>
            <a:lvl1pPr algn="l" defTabSz="173463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0" i="0" kern="1200" cap="all" spc="-133" baseline="0">
                <a:solidFill>
                  <a:schemeClr val="accent2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defTabSz="1409390">
              <a:defRPr/>
            </a:pPr>
            <a:r>
              <a:rPr lang="en-US" sz="13488" kern="0" cap="none" spc="0" dirty="0">
                <a:ln w="0"/>
                <a:solidFill>
                  <a:srgbClr val="FFFFFF">
                    <a:lumMod val="95000"/>
                  </a:srgbClr>
                </a:solidFill>
              </a:rPr>
              <a:t>“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6332EF-BE4E-9D35-8C42-88E1C46571BD}"/>
              </a:ext>
            </a:extLst>
          </p:cNvPr>
          <p:cNvSpPr/>
          <p:nvPr/>
        </p:nvSpPr>
        <p:spPr>
          <a:xfrm flipV="1">
            <a:off x="7913756" y="4322929"/>
            <a:ext cx="365897" cy="439262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FFFFFF"/>
              </a:solidFill>
              <a:latin typeface="Graphik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47B44C7E-3A6E-E6E3-B62B-448818B738B3}"/>
              </a:ext>
            </a:extLst>
          </p:cNvPr>
          <p:cNvSpPr/>
          <p:nvPr/>
        </p:nvSpPr>
        <p:spPr>
          <a:xfrm flipV="1">
            <a:off x="7923618" y="4252563"/>
            <a:ext cx="439262" cy="439262"/>
          </a:xfrm>
          <a:prstGeom prst="arc">
            <a:avLst>
              <a:gd name="adj1" fmla="val 10518841"/>
              <a:gd name="adj2" fmla="val 15958219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kern="0">
              <a:solidFill>
                <a:srgbClr val="000000"/>
              </a:solidFill>
              <a:latin typeface="Graphik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12638A8-4B60-F373-6D8E-F3B8A1A41B38}"/>
              </a:ext>
            </a:extLst>
          </p:cNvPr>
          <p:cNvCxnSpPr>
            <a:cxnSpLocks/>
          </p:cNvCxnSpPr>
          <p:nvPr/>
        </p:nvCxnSpPr>
        <p:spPr>
          <a:xfrm>
            <a:off x="8123123" y="4691825"/>
            <a:ext cx="1704" cy="260447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ACC4AB1D-6A40-94C6-832D-BC3D5C2B880A}"/>
              </a:ext>
            </a:extLst>
          </p:cNvPr>
          <p:cNvSpPr/>
          <p:nvPr/>
        </p:nvSpPr>
        <p:spPr>
          <a:xfrm rot="10800000" flipV="1">
            <a:off x="7801673" y="4789725"/>
            <a:ext cx="662477" cy="6624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29250" rtlCol="0" anchor="ctr"/>
          <a:lstStyle/>
          <a:p>
            <a:pPr algn="ctr" defTabSz="742950">
              <a:defRPr/>
            </a:pPr>
            <a:r>
              <a:rPr lang="en-US" sz="1300" b="1" kern="0" dirty="0">
                <a:solidFill>
                  <a:srgbClr val="1D8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b="1" kern="0" baseline="30000" dirty="0">
                <a:solidFill>
                  <a:srgbClr val="1D8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sz="1300" b="1" kern="0" dirty="0">
              <a:solidFill>
                <a:srgbClr val="1D82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42950">
              <a:defRPr/>
            </a:pPr>
            <a:r>
              <a:rPr lang="en-US" sz="1300" b="1" kern="0" dirty="0">
                <a:solidFill>
                  <a:srgbClr val="1D8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2023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FE9A43-936E-A930-C264-14FA7E08D147}"/>
              </a:ext>
            </a:extLst>
          </p:cNvPr>
          <p:cNvSpPr txBox="1"/>
          <p:nvPr/>
        </p:nvSpPr>
        <p:spPr>
          <a:xfrm>
            <a:off x="8494723" y="4727885"/>
            <a:ext cx="129748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 dirty="0">
                <a:solidFill>
                  <a:srgbClr val="1D82D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MPS operational go-live for RCRP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E5DA5E3-6011-BDB8-CA17-AB0173928D5E}"/>
              </a:ext>
            </a:extLst>
          </p:cNvPr>
          <p:cNvCxnSpPr>
            <a:cxnSpLocks/>
          </p:cNvCxnSpPr>
          <p:nvPr/>
        </p:nvCxnSpPr>
        <p:spPr>
          <a:xfrm>
            <a:off x="6763737" y="4450550"/>
            <a:ext cx="1170200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5A3EBDD0-12AF-EF1C-DF86-8B76B1802CD9}"/>
              </a:ext>
            </a:extLst>
          </p:cNvPr>
          <p:cNvSpPr/>
          <p:nvPr/>
        </p:nvSpPr>
        <p:spPr>
          <a:xfrm rot="10800000" flipV="1">
            <a:off x="8004058" y="4307736"/>
            <a:ext cx="292533" cy="292533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29250" tIns="58500" rIns="29250" bIns="29250" rtlCol="0" anchor="ctr"/>
          <a:lstStyle/>
          <a:p>
            <a:pPr marL="0" lvl="1" algn="ctr" defTabSz="742950">
              <a:lnSpc>
                <a:spcPct val="80000"/>
              </a:lnSpc>
              <a:defRPr/>
            </a:pPr>
            <a:endParaRPr lang="it-IT" sz="1625" kern="0">
              <a:solidFill>
                <a:srgbClr val="FFFFFF"/>
              </a:solidFill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E2E1BF-4FBF-B74C-6914-0CF28ADD3B91}"/>
              </a:ext>
            </a:extLst>
          </p:cNvPr>
          <p:cNvSpPr/>
          <p:nvPr/>
        </p:nvSpPr>
        <p:spPr>
          <a:xfrm>
            <a:off x="6510419" y="4307736"/>
            <a:ext cx="292533" cy="292533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29250" tIns="58500" rIns="29250" bIns="29250" rtlCol="0" anchor="ctr"/>
          <a:lstStyle/>
          <a:p>
            <a:pPr marL="0" lvl="1" algn="ctr" defTabSz="742950">
              <a:lnSpc>
                <a:spcPct val="80000"/>
              </a:lnSpc>
              <a:defRPr/>
            </a:pPr>
            <a:endParaRPr lang="it-IT" sz="1625" kern="0">
              <a:solidFill>
                <a:srgbClr val="FFFFFF"/>
              </a:solidFill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7" grpId="0" animBg="1"/>
      <p:bldP spid="49" grpId="0" animBg="1"/>
      <p:bldP spid="53" grpId="0" animBg="1"/>
      <p:bldP spid="56" grpId="0" animBg="1"/>
      <p:bldP spid="57" grpId="0" animBg="1"/>
      <p:bldP spid="60" grpId="0" animBg="1"/>
      <p:bldP spid="62" grpId="0" animBg="1"/>
      <p:bldP spid="64" grpId="0" animBg="1"/>
      <p:bldP spid="115" grpId="0"/>
      <p:bldP spid="116" grpId="0"/>
      <p:bldP spid="117" grpId="0"/>
      <p:bldP spid="3" grpId="0" animBg="1"/>
      <p:bldP spid="6" grpId="0" animBg="1"/>
      <p:bldP spid="8" grpId="0" animBg="1"/>
      <p:bldP spid="9" grpId="0"/>
      <p:bldP spid="61" grpId="0" animBg="1"/>
      <p:bldP spid="28" grpId="0" animBg="1"/>
      <p:bldP spid="29" grpId="0" animBg="1"/>
      <p:bldP spid="31" grpId="0" animBg="1"/>
      <p:bldP spid="32" grpId="0"/>
      <p:bldP spid="5" grpId="0" animBg="1"/>
      <p:bldP spid="37" grpId="0" animBg="1"/>
      <p:bldP spid="39" grpId="0"/>
      <p:bldP spid="13" grpId="0" animBg="1"/>
      <p:bldP spid="38" grpId="0"/>
      <p:bldP spid="52" grpId="0" animBg="1"/>
      <p:bldP spid="58" grpId="0" animBg="1"/>
      <p:bldP spid="65" grpId="0" animBg="1"/>
      <p:bldP spid="66" grpId="0"/>
      <p:bldP spid="68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B45DF5-7D5A-F303-6661-19045885C5F5}"/>
              </a:ext>
            </a:extLst>
          </p:cNvPr>
          <p:cNvSpPr txBox="1"/>
          <p:nvPr/>
        </p:nvSpPr>
        <p:spPr>
          <a:xfrm>
            <a:off x="187264" y="1618055"/>
            <a:ext cx="2405042" cy="13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PILLAR 1: </a:t>
            </a:r>
          </a:p>
          <a:p>
            <a:pPr defTabSz="742950">
              <a:defRPr/>
            </a:pPr>
            <a:r>
              <a:rPr lang="en-US" sz="1138" b="1">
                <a:solidFill>
                  <a:srgbClr val="73A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MEDICAL SUPPORT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When a member of the public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requests medical support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Incidents in which police are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already present when medical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support is requested or required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FC449-48CB-12FA-E695-CE06C5FC8294}"/>
              </a:ext>
            </a:extLst>
          </p:cNvPr>
          <p:cNvSpPr txBox="1"/>
          <p:nvPr/>
        </p:nvSpPr>
        <p:spPr>
          <a:xfrm>
            <a:off x="163803" y="755454"/>
            <a:ext cx="947803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625" dirty="0">
                <a:solidFill>
                  <a:srgbClr val="000000"/>
                </a:solidFill>
                <a:latin typeface="Arial Black" panose="020B0A04020102020204" pitchFamily="34" charset="0"/>
              </a:rPr>
              <a:t>THE FOUR PILLARS OF RCRP</a:t>
            </a:r>
            <a:endParaRPr lang="en-US" sz="1300" spc="-81" dirty="0">
              <a:solidFill>
                <a:srgbClr val="0033A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2CBF99-7B3E-CD4F-7BA4-385D37A528CF}"/>
              </a:ext>
            </a:extLst>
          </p:cNvPr>
          <p:cNvGrpSpPr/>
          <p:nvPr/>
        </p:nvGrpSpPr>
        <p:grpSpPr>
          <a:xfrm>
            <a:off x="2558162" y="1660818"/>
            <a:ext cx="4427877" cy="3623985"/>
            <a:chOff x="3126247" y="1090850"/>
            <a:chExt cx="5449695" cy="446028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6AD70A7-A12B-5349-2E2E-7973CF119F04}"/>
                </a:ext>
              </a:extLst>
            </p:cNvPr>
            <p:cNvSpPr/>
            <p:nvPr/>
          </p:nvSpPr>
          <p:spPr>
            <a:xfrm rot="10800000">
              <a:off x="7997761" y="1493789"/>
              <a:ext cx="568655" cy="490219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US" sz="146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E26B29-9602-C9C0-1BB6-6B646CCC4E3D}"/>
                </a:ext>
              </a:extLst>
            </p:cNvPr>
            <p:cNvGrpSpPr/>
            <p:nvPr/>
          </p:nvGrpSpPr>
          <p:grpSpPr>
            <a:xfrm>
              <a:off x="7172339" y="1299753"/>
              <a:ext cx="1173222" cy="4103441"/>
              <a:chOff x="4307197" y="1414640"/>
              <a:chExt cx="1173222" cy="410344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B5CF17-9C12-D294-255E-FC9F89B5D789}"/>
                  </a:ext>
                </a:extLst>
              </p:cNvPr>
              <p:cNvSpPr/>
              <p:nvPr/>
            </p:nvSpPr>
            <p:spPr>
              <a:xfrm>
                <a:off x="4307197" y="1414640"/>
                <a:ext cx="1173222" cy="4103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300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975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r>
                  <a:rPr lang="en-US" sz="1138">
                    <a:solidFill>
                      <a:srgbClr val="00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Pillar 4</a:t>
                </a: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r>
                  <a:rPr lang="en-GB" sz="1300" b="1">
                    <a:solidFill>
                      <a:srgbClr val="66D0AA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Transport under Section 136</a:t>
                </a:r>
              </a:p>
            </p:txBody>
          </p:sp>
          <p:sp>
            <p:nvSpPr>
              <p:cNvPr id="30" name="Partial Circle 29">
                <a:extLst>
                  <a:ext uri="{FF2B5EF4-FFF2-40B4-BE49-F238E27FC236}">
                    <a16:creationId xmlns:a16="http://schemas.microsoft.com/office/drawing/2014/main" id="{2576D29A-C9AF-A310-EDA5-6442F36D12AC}"/>
                  </a:ext>
                </a:extLst>
              </p:cNvPr>
              <p:cNvSpPr/>
              <p:nvPr/>
            </p:nvSpPr>
            <p:spPr>
              <a:xfrm rot="10800000">
                <a:off x="4371924" y="1793339"/>
                <a:ext cx="1003300" cy="1003300"/>
              </a:xfrm>
              <a:prstGeom prst="pie">
                <a:avLst>
                  <a:gd name="adj1" fmla="val 5326172"/>
                  <a:gd name="adj2" fmla="val 16128131"/>
                </a:avLst>
              </a:prstGeom>
              <a:solidFill>
                <a:srgbClr val="66D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en-US" sz="1463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1D1D1D5-ADEE-CF7C-5EA1-D838EE5A85B9}"/>
                  </a:ext>
                </a:extLst>
              </p:cNvPr>
              <p:cNvSpPr/>
              <p:nvPr/>
            </p:nvSpPr>
            <p:spPr>
              <a:xfrm>
                <a:off x="4424941" y="1855758"/>
                <a:ext cx="878462" cy="87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742950">
                  <a:defRPr/>
                </a:pPr>
                <a:endParaRPr lang="en-US" sz="13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6A235B9-B477-0702-AF77-582DECA3696E}"/>
                </a:ext>
              </a:extLst>
            </p:cNvPr>
            <p:cNvSpPr/>
            <p:nvPr/>
          </p:nvSpPr>
          <p:spPr>
            <a:xfrm rot="10800000">
              <a:off x="3126247" y="1486729"/>
              <a:ext cx="568655" cy="490219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US" sz="146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B37B92-5136-478D-2381-B63E4517C93B}"/>
                </a:ext>
              </a:extLst>
            </p:cNvPr>
            <p:cNvGrpSpPr/>
            <p:nvPr/>
          </p:nvGrpSpPr>
          <p:grpSpPr>
            <a:xfrm>
              <a:off x="3374542" y="1299753"/>
              <a:ext cx="3699726" cy="3937000"/>
              <a:chOff x="2167674" y="1295400"/>
              <a:chExt cx="4447232" cy="3937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F85DB4E-2A66-5794-E45C-ED954F36F458}"/>
                  </a:ext>
                </a:extLst>
              </p:cNvPr>
              <p:cNvSpPr/>
              <p:nvPr/>
            </p:nvSpPr>
            <p:spPr>
              <a:xfrm>
                <a:off x="2167674" y="1295400"/>
                <a:ext cx="1410264" cy="393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r>
                  <a:rPr lang="en-US" sz="1138">
                    <a:solidFill>
                      <a:srgbClr val="00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Pillar 1</a:t>
                </a: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r>
                  <a:rPr lang="en-US" sz="1300">
                    <a:solidFill>
                      <a:srgbClr val="73A0FF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Medical Support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2D0A15-C323-7A91-6789-D8C6A85CA64D}"/>
                  </a:ext>
                </a:extLst>
              </p:cNvPr>
              <p:cNvSpPr/>
              <p:nvPr/>
            </p:nvSpPr>
            <p:spPr>
              <a:xfrm>
                <a:off x="3686158" y="1295400"/>
                <a:ext cx="1410264" cy="393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r>
                  <a:rPr lang="en-US" sz="1138">
                    <a:solidFill>
                      <a:srgbClr val="00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Pillar 2</a:t>
                </a: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r>
                  <a:rPr lang="en-US" sz="1300">
                    <a:solidFill>
                      <a:srgbClr val="1D82DD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Concern </a:t>
                </a:r>
              </a:p>
              <a:p>
                <a:pPr algn="ctr" defTabSz="742950">
                  <a:defRPr/>
                </a:pPr>
                <a:r>
                  <a:rPr lang="en-US" sz="1300">
                    <a:solidFill>
                      <a:srgbClr val="1D82DD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for Welfare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85BDE8A-07CD-3B80-7380-B93C1790A12B}"/>
                  </a:ext>
                </a:extLst>
              </p:cNvPr>
              <p:cNvSpPr/>
              <p:nvPr/>
            </p:nvSpPr>
            <p:spPr>
              <a:xfrm>
                <a:off x="5204642" y="1295400"/>
                <a:ext cx="1410264" cy="393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r>
                  <a:rPr lang="en-US" sz="1138">
                    <a:solidFill>
                      <a:srgbClr val="00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Pillar 3</a:t>
                </a:r>
              </a:p>
              <a:p>
                <a:pPr algn="ctr" defTabSz="742950">
                  <a:defRPr/>
                </a:pPr>
                <a:endParaRPr lang="en-US" sz="1138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pPr algn="ctr" defTabSz="742950">
                  <a:defRPr/>
                </a:pPr>
                <a:r>
                  <a:rPr lang="en-US" sz="1300" b="1">
                    <a:solidFill>
                      <a:srgbClr val="35A2B2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Walk Out/ AWOL from Health-care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B8780-AEDF-D2E6-E150-4E69DA9CCB6C}"/>
                </a:ext>
              </a:extLst>
            </p:cNvPr>
            <p:cNvSpPr/>
            <p:nvPr/>
          </p:nvSpPr>
          <p:spPr>
            <a:xfrm>
              <a:off x="3133392" y="1090850"/>
              <a:ext cx="5442549" cy="393498"/>
            </a:xfrm>
            <a:prstGeom prst="rect">
              <a:avLst/>
            </a:prstGeom>
            <a:solidFill>
              <a:srgbClr val="1947AA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r>
                <a:rPr lang="en-GB" sz="1138">
                  <a:solidFill>
                    <a:srgbClr val="FFFFFF"/>
                  </a:solidFill>
                  <a:latin typeface="Arial Black" panose="020B0A04020102020204" pitchFamily="34" charset="0"/>
                </a:rPr>
                <a:t>RIGHT CARE, RIGHT PERSON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3C36A2-63D8-33F8-280A-AA3120DD0E4E}"/>
                </a:ext>
              </a:extLst>
            </p:cNvPr>
            <p:cNvGrpSpPr/>
            <p:nvPr/>
          </p:nvGrpSpPr>
          <p:grpSpPr>
            <a:xfrm>
              <a:off x="3461667" y="1655530"/>
              <a:ext cx="1003300" cy="1003300"/>
              <a:chOff x="6529456" y="4261632"/>
              <a:chExt cx="953036" cy="953036"/>
            </a:xfrm>
          </p:grpSpPr>
          <p:sp>
            <p:nvSpPr>
              <p:cNvPr id="24" name="Partial Circle 23">
                <a:extLst>
                  <a:ext uri="{FF2B5EF4-FFF2-40B4-BE49-F238E27FC236}">
                    <a16:creationId xmlns:a16="http://schemas.microsoft.com/office/drawing/2014/main" id="{F9718A9C-41E4-8866-AA0F-87A59F60350E}"/>
                  </a:ext>
                </a:extLst>
              </p:cNvPr>
              <p:cNvSpPr/>
              <p:nvPr/>
            </p:nvSpPr>
            <p:spPr>
              <a:xfrm rot="10800000">
                <a:off x="6529456" y="4261632"/>
                <a:ext cx="953036" cy="953036"/>
              </a:xfrm>
              <a:prstGeom prst="pie">
                <a:avLst>
                  <a:gd name="adj1" fmla="val 5326172"/>
                  <a:gd name="adj2" fmla="val 16128131"/>
                </a:avLst>
              </a:prstGeom>
              <a:solidFill>
                <a:srgbClr val="9FB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en-US" sz="1463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8579A83-B69A-57AC-2B71-8AFD0C1D7EFB}"/>
                  </a:ext>
                </a:extLst>
              </p:cNvPr>
              <p:cNvSpPr/>
              <p:nvPr/>
            </p:nvSpPr>
            <p:spPr>
              <a:xfrm>
                <a:off x="6570769" y="4320924"/>
                <a:ext cx="834452" cy="8344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742950">
                  <a:defRPr/>
                </a:pPr>
                <a:endParaRPr lang="en-US" sz="13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025814-79A7-645C-14C7-B7968DAA4E1D}"/>
                </a:ext>
              </a:extLst>
            </p:cNvPr>
            <p:cNvGrpSpPr/>
            <p:nvPr/>
          </p:nvGrpSpPr>
          <p:grpSpPr>
            <a:xfrm>
              <a:off x="4755947" y="1664823"/>
              <a:ext cx="1003300" cy="1003300"/>
              <a:chOff x="4744291" y="1952021"/>
              <a:chExt cx="953036" cy="953036"/>
            </a:xfrm>
          </p:grpSpPr>
          <p:sp>
            <p:nvSpPr>
              <p:cNvPr id="22" name="Partial Circle 21">
                <a:extLst>
                  <a:ext uri="{FF2B5EF4-FFF2-40B4-BE49-F238E27FC236}">
                    <a16:creationId xmlns:a16="http://schemas.microsoft.com/office/drawing/2014/main" id="{994EC18C-C622-ED5B-6E62-4B548E72ED93}"/>
                  </a:ext>
                </a:extLst>
              </p:cNvPr>
              <p:cNvSpPr/>
              <p:nvPr/>
            </p:nvSpPr>
            <p:spPr>
              <a:xfrm rot="10800000">
                <a:off x="4744291" y="1952021"/>
                <a:ext cx="953036" cy="953036"/>
              </a:xfrm>
              <a:prstGeom prst="pie">
                <a:avLst>
                  <a:gd name="adj1" fmla="val 5326172"/>
                  <a:gd name="adj2" fmla="val 16128131"/>
                </a:avLst>
              </a:prstGeom>
              <a:solidFill>
                <a:srgbClr val="1D8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en-US" sz="1463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E6CC9E7-31F8-378C-751C-6064512EFB51}"/>
                  </a:ext>
                </a:extLst>
              </p:cNvPr>
              <p:cNvSpPr/>
              <p:nvPr/>
            </p:nvSpPr>
            <p:spPr>
              <a:xfrm>
                <a:off x="4785604" y="2011313"/>
                <a:ext cx="834452" cy="8344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742950">
                  <a:defRPr/>
                </a:pPr>
                <a:endParaRPr lang="en-US" sz="13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65B569-BBF5-F2E5-E639-90894EEDAB4D}"/>
                </a:ext>
              </a:extLst>
            </p:cNvPr>
            <p:cNvGrpSpPr/>
            <p:nvPr/>
          </p:nvGrpSpPr>
          <p:grpSpPr>
            <a:xfrm>
              <a:off x="5989302" y="1669067"/>
              <a:ext cx="1003300" cy="1003300"/>
              <a:chOff x="8329655" y="1952021"/>
              <a:chExt cx="953036" cy="953036"/>
            </a:xfrm>
          </p:grpSpPr>
          <p:sp>
            <p:nvSpPr>
              <p:cNvPr id="20" name="Partial Circle 19">
                <a:extLst>
                  <a:ext uri="{FF2B5EF4-FFF2-40B4-BE49-F238E27FC236}">
                    <a16:creationId xmlns:a16="http://schemas.microsoft.com/office/drawing/2014/main" id="{CE7358F2-13CE-8448-521C-BD21E4A0D116}"/>
                  </a:ext>
                </a:extLst>
              </p:cNvPr>
              <p:cNvSpPr/>
              <p:nvPr/>
            </p:nvSpPr>
            <p:spPr>
              <a:xfrm rot="10800000">
                <a:off x="8329655" y="1952021"/>
                <a:ext cx="953036" cy="953036"/>
              </a:xfrm>
              <a:prstGeom prst="pie">
                <a:avLst>
                  <a:gd name="adj1" fmla="val 5326172"/>
                  <a:gd name="adj2" fmla="val 16128131"/>
                </a:avLst>
              </a:prstGeom>
              <a:solidFill>
                <a:srgbClr val="35A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en-US" sz="1463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973BE38-1DEA-B197-6469-BA97265AA849}"/>
                  </a:ext>
                </a:extLst>
              </p:cNvPr>
              <p:cNvSpPr/>
              <p:nvPr/>
            </p:nvSpPr>
            <p:spPr>
              <a:xfrm>
                <a:off x="8370968" y="2011313"/>
                <a:ext cx="834452" cy="8344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 defTabSz="742950">
                  <a:defRPr/>
                </a:pPr>
                <a:endParaRPr lang="en-US" sz="13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 descr="A building with a cross on top&#10;&#10;Description automatically generated">
              <a:extLst>
                <a:ext uri="{FF2B5EF4-FFF2-40B4-BE49-F238E27FC236}">
                  <a16:creationId xmlns:a16="http://schemas.microsoft.com/office/drawing/2014/main" id="{71CF2EDA-FBAD-CC93-ED3E-7A631ED05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2407" y="1824139"/>
              <a:ext cx="530242" cy="530242"/>
            </a:xfrm>
            <a:prstGeom prst="rect">
              <a:avLst/>
            </a:prstGeom>
          </p:spPr>
        </p:pic>
        <p:pic>
          <p:nvPicPr>
            <p:cNvPr id="16" name="Picture 15" descr="A hands holding a heart with a cross&#10;&#10;Description automatically generated">
              <a:extLst>
                <a:ext uri="{FF2B5EF4-FFF2-40B4-BE49-F238E27FC236}">
                  <a16:creationId xmlns:a16="http://schemas.microsoft.com/office/drawing/2014/main" id="{A3C492BE-CC26-CB23-8195-BDCF4085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8058" y="1832727"/>
              <a:ext cx="623513" cy="62351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EEFCA3-615A-DBFF-2D44-0E1C1DB01B85}"/>
                </a:ext>
              </a:extLst>
            </p:cNvPr>
            <p:cNvSpPr/>
            <p:nvPr/>
          </p:nvSpPr>
          <p:spPr>
            <a:xfrm>
              <a:off x="3133392" y="4840161"/>
              <a:ext cx="5442550" cy="71097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r>
                <a:rPr lang="en-GB" sz="1138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Ensuring that people with health / social care needs </a:t>
              </a:r>
            </a:p>
            <a:p>
              <a:pPr algn="ctr" defTabSz="742950">
                <a:defRPr/>
              </a:pPr>
              <a:r>
                <a:rPr lang="en-GB" sz="1138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responded to by the right person with the right </a:t>
              </a:r>
            </a:p>
            <a:p>
              <a:pPr algn="ctr" defTabSz="742950">
                <a:defRPr/>
              </a:pPr>
              <a:r>
                <a:rPr lang="en-GB" sz="1138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skills, training and experience to meet their needs</a:t>
              </a:r>
            </a:p>
          </p:txBody>
        </p:sp>
        <p:pic>
          <p:nvPicPr>
            <p:cNvPr id="18" name="Picture 17" descr="A white and pink ambulance with a blue roof&#10;&#10;Description automatically generated">
              <a:extLst>
                <a:ext uri="{FF2B5EF4-FFF2-40B4-BE49-F238E27FC236}">
                  <a16:creationId xmlns:a16="http://schemas.microsoft.com/office/drawing/2014/main" id="{8DFD8C04-E951-BFF5-DB87-82F1A66DD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8029" y="1743655"/>
              <a:ext cx="712585" cy="712585"/>
            </a:xfrm>
            <a:prstGeom prst="rect">
              <a:avLst/>
            </a:prstGeom>
          </p:spPr>
        </p:pic>
        <p:pic>
          <p:nvPicPr>
            <p:cNvPr id="19" name="Picture 18" descr="A cartoon of a police car&#10;&#10;Description automatically generated">
              <a:extLst>
                <a:ext uri="{FF2B5EF4-FFF2-40B4-BE49-F238E27FC236}">
                  <a16:creationId xmlns:a16="http://schemas.microsoft.com/office/drawing/2014/main" id="{95B7E801-EEA6-0AEE-3655-B70C3882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236" y="1844981"/>
              <a:ext cx="604883" cy="604883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AC0F22B-9A7B-21D8-1228-FDCDF86F8B40}"/>
              </a:ext>
            </a:extLst>
          </p:cNvPr>
          <p:cNvSpPr/>
          <p:nvPr/>
        </p:nvSpPr>
        <p:spPr>
          <a:xfrm>
            <a:off x="267882" y="2043440"/>
            <a:ext cx="61867" cy="805320"/>
          </a:xfrm>
          <a:prstGeom prst="rect">
            <a:avLst/>
          </a:prstGeom>
          <a:solidFill>
            <a:srgbClr val="9F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463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80CE60-F84E-B6DA-9E0B-D817F906F655}"/>
              </a:ext>
            </a:extLst>
          </p:cNvPr>
          <p:cNvSpPr txBox="1"/>
          <p:nvPr/>
        </p:nvSpPr>
        <p:spPr>
          <a:xfrm>
            <a:off x="187264" y="3136758"/>
            <a:ext cx="2297020" cy="13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PILLAR 2: </a:t>
            </a:r>
          </a:p>
          <a:p>
            <a:pPr defTabSz="742950">
              <a:defRPr/>
            </a:pPr>
            <a:r>
              <a:rPr lang="en-US" sz="1138" b="1">
                <a:solidFill>
                  <a:srgbClr val="1D82D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CONCERN FOR WELFARE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When a member of the public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 partner agency reports a  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concern for the welfare of a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person and requests that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police visit the individual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CC889F-81CE-470E-89EA-86C1985353CB}"/>
              </a:ext>
            </a:extLst>
          </p:cNvPr>
          <p:cNvSpPr/>
          <p:nvPr/>
        </p:nvSpPr>
        <p:spPr>
          <a:xfrm>
            <a:off x="267882" y="3569882"/>
            <a:ext cx="61867" cy="805320"/>
          </a:xfrm>
          <a:prstGeom prst="rect">
            <a:avLst/>
          </a:prstGeom>
          <a:solidFill>
            <a:srgbClr val="1D8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463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F901B-B954-0731-77EA-4F61B460C934}"/>
              </a:ext>
            </a:extLst>
          </p:cNvPr>
          <p:cNvSpPr txBox="1"/>
          <p:nvPr/>
        </p:nvSpPr>
        <p:spPr>
          <a:xfrm>
            <a:off x="7175844" y="1618055"/>
            <a:ext cx="2631847" cy="149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PILLAR 3: </a:t>
            </a:r>
          </a:p>
          <a:p>
            <a:pPr defTabSz="742950">
              <a:defRPr/>
            </a:pPr>
            <a:r>
              <a:rPr lang="en-US" sz="1138" b="1">
                <a:solidFill>
                  <a:srgbClr val="35A2B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WALK-OUT / AWOL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When a person has walked out  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from a healthcare setting, has 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abandoned medical care / treatment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 is absent without leave (AWOL)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from mental health services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F1DBB6-E616-49C2-80ED-5F986D006523}"/>
              </a:ext>
            </a:extLst>
          </p:cNvPr>
          <p:cNvSpPr/>
          <p:nvPr/>
        </p:nvSpPr>
        <p:spPr>
          <a:xfrm>
            <a:off x="7279680" y="2046425"/>
            <a:ext cx="61867" cy="805320"/>
          </a:xfrm>
          <a:prstGeom prst="rect">
            <a:avLst/>
          </a:prstGeom>
          <a:solidFill>
            <a:srgbClr val="35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463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206A3E-3933-E3F5-F4F0-A6D8B9D18C51}"/>
              </a:ext>
            </a:extLst>
          </p:cNvPr>
          <p:cNvSpPr txBox="1"/>
          <p:nvPr/>
        </p:nvSpPr>
        <p:spPr>
          <a:xfrm>
            <a:off x="7175844" y="3136758"/>
            <a:ext cx="2369406" cy="13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138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PILLAR 4: </a:t>
            </a:r>
          </a:p>
          <a:p>
            <a:pPr defTabSz="742950">
              <a:defRPr/>
            </a:pPr>
            <a:r>
              <a:rPr lang="en-US" sz="1138" b="1">
                <a:solidFill>
                  <a:srgbClr val="66D0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TRANSPORT UNDER S136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Transporting a person detained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under s136 to a health based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place of safety and undertaking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timely handover to a medical </a:t>
            </a:r>
          </a:p>
          <a:p>
            <a:pPr defTabSz="742950">
              <a:defRPr/>
            </a:pPr>
            <a:r>
              <a:rPr lang="en-US" sz="11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professional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803822-21EA-9B18-33BF-9F4FA707BD07}"/>
              </a:ext>
            </a:extLst>
          </p:cNvPr>
          <p:cNvSpPr/>
          <p:nvPr/>
        </p:nvSpPr>
        <p:spPr>
          <a:xfrm>
            <a:off x="7279680" y="3565128"/>
            <a:ext cx="61867" cy="805320"/>
          </a:xfrm>
          <a:prstGeom prst="rect">
            <a:avLst/>
          </a:prstGeom>
          <a:solidFill>
            <a:srgbClr val="66D0AA"/>
          </a:solidFill>
          <a:ln>
            <a:solidFill>
              <a:srgbClr val="A9E5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463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11284-4925-6237-CA1D-C70AD215F183}"/>
              </a:ext>
            </a:extLst>
          </p:cNvPr>
          <p:cNvSpPr txBox="1"/>
          <p:nvPr/>
        </p:nvSpPr>
        <p:spPr>
          <a:xfrm>
            <a:off x="163804" y="1039932"/>
            <a:ext cx="9538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US" sz="1300" dirty="0">
                <a:solidFill>
                  <a:srgbClr val="0033A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MPS RCRP policy applies to four health-related pillars only</a:t>
            </a:r>
            <a:endParaRPr lang="en-US" sz="1300" b="1" dirty="0">
              <a:solidFill>
                <a:srgbClr val="0033A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4488" y="1952625"/>
            <a:ext cx="8926512" cy="83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/>
          <a:lstStyle/>
          <a:p>
            <a:pPr marL="0" marR="0" lvl="0" indent="0" algn="just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8" y="949454"/>
            <a:ext cx="8483600" cy="5425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8853" y="1160035"/>
          <a:ext cx="8876061" cy="1660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274">
                  <a:extLst>
                    <a:ext uri="{9D8B030D-6E8A-4147-A177-3AD203B41FA5}">
                      <a16:colId xmlns:a16="http://schemas.microsoft.com/office/drawing/2014/main" val="827953562"/>
                    </a:ext>
                  </a:extLst>
                </a:gridCol>
                <a:gridCol w="873340">
                  <a:extLst>
                    <a:ext uri="{9D8B030D-6E8A-4147-A177-3AD203B41FA5}">
                      <a16:colId xmlns:a16="http://schemas.microsoft.com/office/drawing/2014/main" val="2709365982"/>
                    </a:ext>
                  </a:extLst>
                </a:gridCol>
                <a:gridCol w="840995">
                  <a:extLst>
                    <a:ext uri="{9D8B030D-6E8A-4147-A177-3AD203B41FA5}">
                      <a16:colId xmlns:a16="http://schemas.microsoft.com/office/drawing/2014/main" val="3843848585"/>
                    </a:ext>
                  </a:extLst>
                </a:gridCol>
                <a:gridCol w="830210">
                  <a:extLst>
                    <a:ext uri="{9D8B030D-6E8A-4147-A177-3AD203B41FA5}">
                      <a16:colId xmlns:a16="http://schemas.microsoft.com/office/drawing/2014/main" val="1268571404"/>
                    </a:ext>
                  </a:extLst>
                </a:gridCol>
                <a:gridCol w="851777">
                  <a:extLst>
                    <a:ext uri="{9D8B030D-6E8A-4147-A177-3AD203B41FA5}">
                      <a16:colId xmlns:a16="http://schemas.microsoft.com/office/drawing/2014/main" val="2266309615"/>
                    </a:ext>
                  </a:extLst>
                </a:gridCol>
                <a:gridCol w="819430">
                  <a:extLst>
                    <a:ext uri="{9D8B030D-6E8A-4147-A177-3AD203B41FA5}">
                      <a16:colId xmlns:a16="http://schemas.microsoft.com/office/drawing/2014/main" val="1651455209"/>
                    </a:ext>
                  </a:extLst>
                </a:gridCol>
                <a:gridCol w="954336">
                  <a:extLst>
                    <a:ext uri="{9D8B030D-6E8A-4147-A177-3AD203B41FA5}">
                      <a16:colId xmlns:a16="http://schemas.microsoft.com/office/drawing/2014/main" val="533373856"/>
                    </a:ext>
                  </a:extLst>
                </a:gridCol>
                <a:gridCol w="2433699">
                  <a:extLst>
                    <a:ext uri="{9D8B030D-6E8A-4147-A177-3AD203B41FA5}">
                      <a16:colId xmlns:a16="http://schemas.microsoft.com/office/drawing/2014/main" val="2794887222"/>
                    </a:ext>
                  </a:extLst>
                </a:gridCol>
              </a:tblGrid>
              <a:tr h="557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en-GB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r>
                        <a:rPr lang="en-GB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r>
                        <a:rPr lang="en-GB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Nov 2023</a:t>
                      </a:r>
                      <a:endParaRPr lang="en-GB" sz="11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Dec</a:t>
                      </a:r>
                      <a:r>
                        <a:rPr lang="en-GB" sz="1100" baseline="0" dirty="0">
                          <a:effectLst/>
                          <a:latin typeface="Arial"/>
                          <a:cs typeface="Arial"/>
                        </a:rPr>
                        <a:t> 20</a:t>
                      </a: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23</a:t>
                      </a:r>
                      <a:endParaRPr lang="en-GB" sz="11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Jan 2024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Feb 2024 (Up to 25th)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23433"/>
                  </a:ext>
                </a:extLst>
              </a:tr>
              <a:tr h="507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Total Incidents</a:t>
                      </a:r>
                      <a:endParaRPr lang="en-GB" sz="11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34,613 </a:t>
                      </a:r>
                      <a:endParaRPr lang="en-US"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34,576 </a:t>
                      </a:r>
                      <a:endParaRPr lang="en-US"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33,635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28,786</a:t>
                      </a:r>
                      <a:endParaRPr lang="en-US"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28,005</a:t>
                      </a:r>
                      <a:endParaRPr lang="en-US"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28,762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24,138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465145"/>
                  </a:ext>
                </a:extLst>
              </a:tr>
              <a:tr h="26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Deployments</a:t>
                      </a:r>
                      <a:endParaRPr lang="en-GB" sz="11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14,220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14,195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12,639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7,760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7,616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8,370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7,005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536716"/>
                  </a:ext>
                </a:extLst>
              </a:tr>
              <a:tr h="26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Deployment Rate</a:t>
                      </a:r>
                      <a:endParaRPr lang="en-GB" sz="11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38%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377687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4883" y="205907"/>
            <a:ext cx="9144000" cy="314091"/>
          </a:xfrm>
        </p:spPr>
        <p:txBody>
          <a:bodyPr/>
          <a:lstStyle/>
          <a:p>
            <a:r>
              <a:rPr lang="en-GB" altLang="en-US">
                <a:latin typeface="Arial Black" panose="020B0A04020102020204" pitchFamily="34" charset="0"/>
              </a:rPr>
              <a:t>OVERVIEW SINCE GO-LIVE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6192" y="833241"/>
            <a:ext cx="936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86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488" y="949454"/>
            <a:ext cx="8483600" cy="5425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4883" y="205907"/>
            <a:ext cx="9144000" cy="314091"/>
          </a:xfrm>
        </p:spPr>
        <p:txBody>
          <a:bodyPr/>
          <a:lstStyle/>
          <a:p>
            <a:r>
              <a:rPr lang="en-GB" sz="2400" dirty="0"/>
              <a:t>Weekly RCRP related demand and deployment volumes pre and post go live of RCRP</a:t>
            </a: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6192" y="833241"/>
            <a:ext cx="936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02" y="949454"/>
            <a:ext cx="7371762" cy="48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4488" y="1952625"/>
            <a:ext cx="8926512" cy="83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/>
          <a:lstStyle/>
          <a:p>
            <a:pPr marL="0" marR="0" lvl="0" indent="0" algn="just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8" y="949454"/>
            <a:ext cx="8483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600"/>
              <a:t>Comparative RCRP categories by volume and deployment percentage for February</a:t>
            </a:r>
            <a:endParaRPr lang="en-GB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4883" y="205907"/>
            <a:ext cx="9144000" cy="314091"/>
          </a:xfrm>
        </p:spPr>
        <p:txBody>
          <a:bodyPr/>
          <a:lstStyle/>
          <a:p>
            <a:r>
              <a:rPr lang="en-GB" sz="2400" dirty="0"/>
              <a:t>RCRP categories by incident and deployment volumes (February)</a:t>
            </a: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6192" y="833241"/>
            <a:ext cx="936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6" y="1469196"/>
            <a:ext cx="8347869" cy="1697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92" y="3271079"/>
            <a:ext cx="9608039" cy="26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059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MPS RGB (Extended)">
      <a:dk1>
        <a:srgbClr val="000000"/>
      </a:dk1>
      <a:lt1>
        <a:srgbClr val="FFFFFF"/>
      </a:lt1>
      <a:dk2>
        <a:srgbClr val="0033A1"/>
      </a:dk2>
      <a:lt2>
        <a:srgbClr val="63C3D1"/>
      </a:lt2>
      <a:accent1>
        <a:srgbClr val="3B5168"/>
      </a:accent1>
      <a:accent2>
        <a:srgbClr val="00699A"/>
      </a:accent2>
      <a:accent3>
        <a:srgbClr val="229863"/>
      </a:accent3>
      <a:accent4>
        <a:srgbClr val="6633CC"/>
      </a:accent4>
      <a:accent5>
        <a:srgbClr val="993399"/>
      </a:accent5>
      <a:accent6>
        <a:srgbClr val="F9B33C"/>
      </a:accent6>
      <a:hlink>
        <a:srgbClr val="0033A1"/>
      </a:hlink>
      <a:folHlink>
        <a:srgbClr val="63C3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S More Trust PPT Template" id="{59375B7F-48BA-434F-877A-44CC68EC5D3F}" vid="{0789980F-61D9-413C-BCCD-8F090E809D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511</Words>
  <Application>Microsoft Office PowerPoint</Application>
  <PresentationFormat>A4 Paper (210x297 mm)</PresentationFormat>
  <Paragraphs>137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Graphik</vt:lpstr>
      <vt:lpstr>Graphik Black</vt:lpstr>
      <vt:lpstr>System Font Regular</vt:lpstr>
      <vt:lpstr>Times New Roman</vt:lpstr>
      <vt:lpstr>2_Office Theme</vt:lpstr>
      <vt:lpstr>Right care, right person Briefing Pack       March 2024</vt:lpstr>
      <vt:lpstr>PowerPoint Presentation</vt:lpstr>
      <vt:lpstr>PowerPoint Presentation</vt:lpstr>
      <vt:lpstr>OVERVIEW SINCE GO-LIVE</vt:lpstr>
      <vt:lpstr>Weekly RCRP related demand and deployment volumes pre and post go live of RCRP</vt:lpstr>
      <vt:lpstr>RCRP categories by incident and deployment volumes (February)</vt:lpstr>
    </vt:vector>
  </TitlesOfParts>
  <Company>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RISKS</dc:title>
  <dc:creator>Wynn Cameron - MPS Support</dc:creator>
  <cp:lastModifiedBy>Vanner Alastair L.P - Frontline Policing Headquarters</cp:lastModifiedBy>
  <cp:revision>23</cp:revision>
  <dcterms:created xsi:type="dcterms:W3CDTF">2024-02-28T08:43:56Z</dcterms:created>
  <dcterms:modified xsi:type="dcterms:W3CDTF">2024-03-07T15:57:19Z</dcterms:modified>
</cp:coreProperties>
</file>